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Adidas Sales Performance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evaluation of sales performance across regions, products, retailers, and channels to drive strategic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13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Driving Strategic Growth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397568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comprehensive analysis provides executive-level insights to support strategic planning, regional optimization, and channel growth initiatives for continued business success.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128367"/>
            <a:ext cx="30480" cy="1687473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6324124" y="5085040"/>
            <a:ext cx="7468553" cy="1783199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39" y="5449014"/>
            <a:ext cx="299204" cy="239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01959" y="5384125"/>
            <a:ext cx="64514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Next Steps: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Implement recommendations across regional teams, strengthen digital presence, and leverage seasonal patterns for maximum impact.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749266"/>
            <a:ext cx="2506504" cy="449818"/>
          </a:xfrm>
          <a:prstGeom prst="roundRect">
            <a:avLst>
              <a:gd name="adj" fmla="val 6386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878449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821061"/>
            <a:ext cx="19321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EXECUTIVE OVERVIEW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294811"/>
            <a:ext cx="100616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Strong Financial Performance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347745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$900M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936784" y="45664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06194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generated across all channels and regions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151233" y="347745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$332M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4250293" y="45664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51233" y="506194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bottom-line performance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64743" y="347745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42%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7485817" y="4566404"/>
            <a:ext cx="29720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Operating Margin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64743" y="506194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Excellent profitability indicator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778252" y="3477458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2M</a:t>
            </a:r>
            <a:endParaRPr lang="en-US" sz="6200" dirty="0"/>
          </a:p>
        </p:txBody>
      </p:sp>
      <p:sp>
        <p:nvSpPr>
          <p:cNvPr id="16" name="Text 13"/>
          <p:cNvSpPr/>
          <p:nvPr/>
        </p:nvSpPr>
        <p:spPr>
          <a:xfrm>
            <a:off x="10877312" y="45664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78252" y="5061942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price of $45 per unit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37724" y="60971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overall performance reflects a profitable and well-balanced sales strategy with effective pricing and healthy demand.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62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Trends Throughout the Year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72614"/>
            <a:ext cx="31274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363879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Peak sales observed around mid-year and year-end periods, with lowest sales in early months followed by steady recovery.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3772614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57961" y="471582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Targeted promotions during low-performing months could smooth out seasonal fluctuations and maximize revenue.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236583"/>
            <a:ext cx="2354461" cy="465058"/>
          </a:xfrm>
          <a:prstGeom prst="roundRect">
            <a:avLst>
              <a:gd name="adj" fmla="val 6177"/>
            </a:avLst>
          </a:prstGeom>
          <a:noFill/>
          <a:ln w="7620">
            <a:solidFill>
              <a:srgbClr val="0A988B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8933" y="1373386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6112" y="1315998"/>
            <a:ext cx="176486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REGIONAL ANALYSIS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797368"/>
            <a:ext cx="114745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Performance Breakdown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837724" y="2860358"/>
            <a:ext cx="6357818" cy="1883807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3099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West Region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359521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~30% of total sales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77039" y="412182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Strongest performing region with highest market share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2860358"/>
            <a:ext cx="6357818" cy="1883807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674173" y="3099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Northeast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74173" y="359521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Solid contribution with consistent performance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4983480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77039" y="5222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Southeast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7039" y="5718334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regional presence and steady growth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434858" y="4983480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674173" y="5222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Midwest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674173" y="5718334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performance presents growth opportunity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37724" y="66098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Unit sales distribution aligns closely with revenue, indicating consistent pricing strategy across all regions.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927021"/>
            <a:ext cx="696396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Performing States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9977" y="2233970"/>
            <a:ext cx="3692009" cy="1959650"/>
          </a:xfrm>
          <a:prstGeom prst="roundRect">
            <a:avLst>
              <a:gd name="adj" fmla="val 7466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769977" y="2203490"/>
            <a:ext cx="3692009" cy="121920"/>
          </a:xfrm>
          <a:prstGeom prst="roundRect">
            <a:avLst>
              <a:gd name="adj" fmla="val 27070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904048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2483941" y="2069068"/>
            <a:ext cx="26396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20366" y="278391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 York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0366" y="3239333"/>
            <a:ext cx="319123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Leading state in total sales performance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1895" y="2233970"/>
            <a:ext cx="3692128" cy="1959650"/>
          </a:xfrm>
          <a:prstGeom prst="roundRect">
            <a:avLst>
              <a:gd name="adj" fmla="val 7466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4681895" y="2203490"/>
            <a:ext cx="3692128" cy="121920"/>
          </a:xfrm>
          <a:prstGeom prst="roundRect">
            <a:avLst>
              <a:gd name="adj" fmla="val 27070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6197977" y="1904048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6395978" y="2069068"/>
            <a:ext cx="26396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932283" y="278391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California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32283" y="3239333"/>
            <a:ext cx="319135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West Coast market presence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9977" y="4743450"/>
            <a:ext cx="7604046" cy="1607701"/>
          </a:xfrm>
          <a:prstGeom prst="roundRect">
            <a:avLst>
              <a:gd name="adj" fmla="val 9100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769977" y="4712970"/>
            <a:ext cx="7604046" cy="121920"/>
          </a:xfrm>
          <a:prstGeom prst="roundRect">
            <a:avLst>
              <a:gd name="adj" fmla="val 27070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4242018" y="4413528"/>
            <a:ext cx="659963" cy="659963"/>
          </a:xfrm>
          <a:prstGeom prst="roundRect">
            <a:avLst>
              <a:gd name="adj" fmla="val 138553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4440019" y="4578548"/>
            <a:ext cx="26396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020366" y="5293400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Florida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020366" y="5748814"/>
            <a:ext cx="71032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Southeast region contributor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69977" y="6598563"/>
            <a:ext cx="760404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Several states show moderate but consistent contributions, highlighting potential for targeted regional growth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0936" y="644962"/>
            <a:ext cx="2262545" cy="440888"/>
          </a:xfrm>
          <a:prstGeom prst="roundRect">
            <a:avLst>
              <a:gd name="adj" fmla="val 6384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1668" y="771525"/>
            <a:ext cx="187643" cy="1876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43132" y="715328"/>
            <a:ext cx="169961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 INSIGHTS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820936" y="1179671"/>
            <a:ext cx="1043392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Category Performance</a:t>
            </a:r>
            <a:endParaRPr lang="en-US" sz="4300" dirty="0"/>
          </a:p>
        </p:txBody>
      </p:sp>
      <p:sp>
        <p:nvSpPr>
          <p:cNvPr id="6" name="Shape 3"/>
          <p:cNvSpPr/>
          <p:nvPr/>
        </p:nvSpPr>
        <p:spPr>
          <a:xfrm>
            <a:off x="820936" y="2485311"/>
            <a:ext cx="527685" cy="5276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583174" y="2565916"/>
            <a:ext cx="287321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Men's Street Footwear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583174" y="3490317"/>
            <a:ext cx="287321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Highest revenue-generating category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4749522" y="2485311"/>
            <a:ext cx="527685" cy="5276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5511760" y="2565916"/>
            <a:ext cx="2873335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Women's Apparel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511760" y="3490317"/>
            <a:ext cx="2873335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performance and consistent demand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20936" y="4709993"/>
            <a:ext cx="527685" cy="5276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583174" y="4790599"/>
            <a:ext cx="324100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Diversified Portfolio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583174" y="5370076"/>
            <a:ext cx="6801922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Lower-performing categories maintain steady sales, reducing single-product dependency</a:t>
            </a:r>
            <a:endParaRPr lang="en-US" sz="18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30" y="2485311"/>
            <a:ext cx="4852035" cy="4852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101848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Retailer &amp; Channel Distribution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6217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West Gear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1729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Leading retail partner with highest sales volume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3966" y="3078837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6217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Foot Locker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1729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partnership driving significant revenue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175" y="3078837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59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In-Store Sales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5536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Dominant primary sales channel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8175" y="5323046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59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Channel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5536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Growth opportunity in digital space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3966" y="5323046"/>
            <a:ext cx="358140" cy="35814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In-store sales dominate, followed by outlet and online channels. Online sales present significant growth potential.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419" y="1688663"/>
            <a:ext cx="156210" cy="156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7734" y="1641872"/>
            <a:ext cx="969407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INSIGHTS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683419" y="2028468"/>
            <a:ext cx="7486888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Business Insights</a:t>
            </a:r>
            <a:endParaRPr lang="en-US" sz="3600" dirty="0"/>
          </a:p>
        </p:txBody>
      </p:sp>
      <p:sp>
        <p:nvSpPr>
          <p:cNvPr id="6" name="Shape 2"/>
          <p:cNvSpPr/>
          <p:nvPr/>
        </p:nvSpPr>
        <p:spPr>
          <a:xfrm>
            <a:off x="683419" y="2895600"/>
            <a:ext cx="3790950" cy="1777722"/>
          </a:xfrm>
          <a:prstGeom prst="roundRect">
            <a:avLst>
              <a:gd name="adj" fmla="val 617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60559" y="2895600"/>
            <a:ext cx="91440" cy="1777722"/>
          </a:xfrm>
          <a:prstGeom prst="roundRect">
            <a:avLst>
              <a:gd name="adj" fmla="val 32032"/>
            </a:avLst>
          </a:prstGeom>
          <a:solidFill>
            <a:srgbClr val="0A988B"/>
          </a:solidFill>
          <a:ln/>
        </p:spPr>
      </p:sp>
      <p:sp>
        <p:nvSpPr>
          <p:cNvPr id="8" name="Text 4"/>
          <p:cNvSpPr/>
          <p:nvPr/>
        </p:nvSpPr>
        <p:spPr>
          <a:xfrm>
            <a:off x="970121" y="3113722"/>
            <a:ext cx="309169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Profitability Excellence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70121" y="3517940"/>
            <a:ext cx="3286125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margins indicate effective cost and pricing management across all operations.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4669631" y="2895600"/>
            <a:ext cx="3790950" cy="1777722"/>
          </a:xfrm>
          <a:prstGeom prst="roundRect">
            <a:avLst>
              <a:gd name="adj" fmla="val 617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646771" y="2895600"/>
            <a:ext cx="91440" cy="1777722"/>
          </a:xfrm>
          <a:prstGeom prst="roundRect">
            <a:avLst>
              <a:gd name="adj" fmla="val 32032"/>
            </a:avLst>
          </a:prstGeom>
          <a:solidFill>
            <a:srgbClr val="0A988B"/>
          </a:solidFill>
          <a:ln/>
        </p:spPr>
      </p:sp>
      <p:sp>
        <p:nvSpPr>
          <p:cNvPr id="12" name="Text 8"/>
          <p:cNvSpPr/>
          <p:nvPr/>
        </p:nvSpPr>
        <p:spPr>
          <a:xfrm>
            <a:off x="4956334" y="3113722"/>
            <a:ext cx="32401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Concentration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4956334" y="3517940"/>
            <a:ext cx="3286125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geographic strengths highlight where continued investment will yield highest returns.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83419" y="4868585"/>
            <a:ext cx="3790950" cy="1777722"/>
          </a:xfrm>
          <a:prstGeom prst="roundRect">
            <a:avLst>
              <a:gd name="adj" fmla="val 617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60559" y="4868585"/>
            <a:ext cx="91440" cy="1777722"/>
          </a:xfrm>
          <a:prstGeom prst="roundRect">
            <a:avLst>
              <a:gd name="adj" fmla="val 32032"/>
            </a:avLst>
          </a:prstGeom>
          <a:solidFill>
            <a:srgbClr val="0A988B"/>
          </a:solidFill>
          <a:ln/>
        </p:spPr>
      </p:sp>
      <p:sp>
        <p:nvSpPr>
          <p:cNvPr id="16" name="Text 12"/>
          <p:cNvSpPr/>
          <p:nvPr/>
        </p:nvSpPr>
        <p:spPr>
          <a:xfrm>
            <a:off x="970121" y="5086707"/>
            <a:ext cx="262294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Digital Opportunity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970121" y="5490924"/>
            <a:ext cx="3286125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Online channel underperformance suggests significant scope for digital expansion and targeted marketing.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3312" y="616744"/>
            <a:ext cx="1628537" cy="420529"/>
          </a:xfrm>
          <a:prstGeom prst="roundRect">
            <a:avLst>
              <a:gd name="adj" fmla="val 6387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7496" y="737473"/>
            <a:ext cx="178951" cy="1789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863" y="683776"/>
            <a:ext cx="10918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3312" y="1126688"/>
            <a:ext cx="9086255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Recommendations</a:t>
            </a:r>
            <a:endParaRPr lang="en-US" sz="4100" dirty="0"/>
          </a:p>
        </p:txBody>
      </p:sp>
      <p:sp>
        <p:nvSpPr>
          <p:cNvPr id="6" name="Shape 3"/>
          <p:cNvSpPr/>
          <p:nvPr/>
        </p:nvSpPr>
        <p:spPr>
          <a:xfrm>
            <a:off x="1118949" y="2680216"/>
            <a:ext cx="6084213" cy="223718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7" name="Shape 4"/>
          <p:cNvSpPr/>
          <p:nvPr/>
        </p:nvSpPr>
        <p:spPr>
          <a:xfrm>
            <a:off x="783312" y="2456319"/>
            <a:ext cx="671393" cy="671393"/>
          </a:xfrm>
          <a:prstGeom prst="roundRect">
            <a:avLst>
              <a:gd name="adj" fmla="val 68097"/>
            </a:avLst>
          </a:prstGeom>
          <a:solidFill>
            <a:srgbClr val="3047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190" y="2624197"/>
            <a:ext cx="335637" cy="3356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7031" y="3351490"/>
            <a:ext cx="303609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Marketing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07031" y="3814882"/>
            <a:ext cx="5972532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 promotional activities in underperforming regions to balance sales distribution.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762637" y="2344579"/>
            <a:ext cx="6084332" cy="223718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2" name="Shape 8"/>
          <p:cNvSpPr/>
          <p:nvPr/>
        </p:nvSpPr>
        <p:spPr>
          <a:xfrm>
            <a:off x="7427000" y="2120682"/>
            <a:ext cx="671393" cy="671393"/>
          </a:xfrm>
          <a:prstGeom prst="roundRect">
            <a:avLst>
              <a:gd name="adj" fmla="val 68097"/>
            </a:avLst>
          </a:prstGeom>
          <a:solidFill>
            <a:srgbClr val="3047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4878" y="2288560"/>
            <a:ext cx="335637" cy="3356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0718" y="3015853"/>
            <a:ext cx="27015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Digital Expansion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650718" y="3479244"/>
            <a:ext cx="5972651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Strengthen online sales strategies to capture digital-first customers and e-commerce growth.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118949" y="5538073"/>
            <a:ext cx="6084213" cy="223718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7" name="Shape 12"/>
          <p:cNvSpPr/>
          <p:nvPr/>
        </p:nvSpPr>
        <p:spPr>
          <a:xfrm>
            <a:off x="783312" y="5314176"/>
            <a:ext cx="671393" cy="671393"/>
          </a:xfrm>
          <a:prstGeom prst="roundRect">
            <a:avLst>
              <a:gd name="adj" fmla="val 68097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190" y="5482054"/>
            <a:ext cx="335637" cy="33563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07031" y="6209347"/>
            <a:ext cx="272224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Retailer Leverage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1007031" y="6672739"/>
            <a:ext cx="5972532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top-performing retailers and states as launch platforms for new products.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762637" y="5202436"/>
            <a:ext cx="6084332" cy="223718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22" name="Shape 16"/>
          <p:cNvSpPr/>
          <p:nvPr/>
        </p:nvSpPr>
        <p:spPr>
          <a:xfrm>
            <a:off x="7427000" y="4978539"/>
            <a:ext cx="671393" cy="671393"/>
          </a:xfrm>
          <a:prstGeom prst="roundRect">
            <a:avLst>
              <a:gd name="adj" fmla="val 68097"/>
            </a:avLst>
          </a:prstGeom>
          <a:solidFill>
            <a:srgbClr val="304755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4878" y="5146417"/>
            <a:ext cx="335637" cy="33563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50718" y="5873710"/>
            <a:ext cx="287678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Planning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650718" y="6337102"/>
            <a:ext cx="5972651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inventory and promotional planning using identified seasonal trends.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2026-01-10T09:04:06Z</dcterms:created>
  <dcterms:modified xsi:type="dcterms:W3CDTF">2026-01-10T09:04:06Z</dcterms:modified>
</cp:coreProperties>
</file>